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9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5"/>
  </p:normalViewPr>
  <p:slideViewPr>
    <p:cSldViewPr snapToGrid="0" snapToObjects="1">
      <p:cViewPr varScale="1">
        <p:scale>
          <a:sx n="79" d="100"/>
          <a:sy n="79" d="100"/>
        </p:scale>
        <p:origin x="165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ttern_big-01.png" descr="Pattern_big-01.png"/>
          <p:cNvPicPr>
            <a:picLocks noChangeAspect="1"/>
          </p:cNvPicPr>
          <p:nvPr/>
        </p:nvPicPr>
        <p:blipFill>
          <a:blip r:embed="rId2">
            <a:extLst/>
          </a:blip>
          <a:srcRect l="6930" t="32269" r="84" b="28446"/>
          <a:stretch>
            <a:fillRect/>
          </a:stretch>
        </p:blipFill>
        <p:spPr>
          <a:xfrm>
            <a:off x="0" y="7795518"/>
            <a:ext cx="13004800" cy="1958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HumanConstanta-02.psd" descr="HumanConstanta-02.ps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9129" y="1696339"/>
            <a:ext cx="11146542" cy="449381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— Иван Арсентьев</a:t>
            </a:r>
          </a:p>
        </p:txBody>
      </p:sp>
      <p:sp>
        <p:nvSpPr>
          <p:cNvPr id="93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A9A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sK9GD6nyKE.jpg"/>
          <p:cNvSpPr>
            <a:spLocks noGrp="1"/>
          </p:cNvSpPr>
          <p:nvPr>
            <p:ph type="pic" idx="13"/>
          </p:nvPr>
        </p:nvSpPr>
        <p:spPr>
          <a:xfrm>
            <a:off x="1056508" y="673100"/>
            <a:ext cx="10883499" cy="65866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twitter.com/humanconstanta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nstagram.com/humanconstanta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hyperlink" Target="http://vk.com/humanconstanta" TargetMode="External"/><Relationship Id="rId4" Type="http://schemas.openxmlformats.org/officeDocument/2006/relationships/hyperlink" Target="http://fb.com/humanconstanta" TargetMode="Externa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wixstatic.com/ugd/ce31b5_c79803eb6eab49c5b135fc2c6983a946.pdf?index=true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docs.wixstatic.com/ugd/ce31b5_c08cedcfc2934fdcbb9b8ec86d3bf8c8.pdf?index=tru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manconstanta.wixsite.com/privacyday2018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0962.HEIC.jpg" descr="IMG_0962.HE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Продвижение антидискриминации"/>
          <p:cNvSpPr txBox="1">
            <a:spLocks noGrp="1"/>
          </p:cNvSpPr>
          <p:nvPr>
            <p:ph type="title"/>
          </p:nvPr>
        </p:nvSpPr>
        <p:spPr>
          <a:xfrm>
            <a:off x="952500" y="431800"/>
            <a:ext cx="11099800" cy="1374676"/>
          </a:xfrm>
          <a:prstGeom prst="rect">
            <a:avLst/>
          </a:prstGeom>
        </p:spPr>
        <p:txBody>
          <a:bodyPr/>
          <a:lstStyle>
            <a:lvl1pPr defTabSz="414781">
              <a:defRPr sz="5680"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Продвижение антидискриминации</a:t>
            </a:r>
          </a:p>
        </p:txBody>
      </p:sp>
      <p:sp>
        <p:nvSpPr>
          <p:cNvPr id="200" name="Rectangle"/>
          <p:cNvSpPr/>
          <p:nvPr/>
        </p:nvSpPr>
        <p:spPr>
          <a:xfrm>
            <a:off x="533400" y="2493355"/>
            <a:ext cx="12125226" cy="4766890"/>
          </a:xfrm>
          <a:prstGeom prst="rect">
            <a:avLst/>
          </a:prstGeom>
          <a:solidFill>
            <a:schemeClr val="accent4">
              <a:hueOff val="-1109302"/>
              <a:lumOff val="-6470"/>
              <a:alpha val="845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Проводим семинары, воркшопы, лекции, тематические недели…"/>
          <p:cNvSpPr txBox="1">
            <a:spLocks noGrp="1"/>
          </p:cNvSpPr>
          <p:nvPr>
            <p:ph type="body" idx="1"/>
          </p:nvPr>
        </p:nvSpPr>
        <p:spPr>
          <a:xfrm>
            <a:off x="952500" y="2283221"/>
            <a:ext cx="11099800" cy="5187158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Gals"/>
                <a:ea typeface="Gals"/>
                <a:cs typeface="Gals"/>
                <a:sym typeface="Gals"/>
              </a:defRPr>
            </a:pPr>
            <a:r>
              <a:t>Проводим семинары, воркшопы, лекции, тематические недели</a:t>
            </a:r>
          </a:p>
          <a:p>
            <a:pPr>
              <a:defRPr>
                <a:latin typeface="Gals"/>
                <a:ea typeface="Gals"/>
                <a:cs typeface="Gals"/>
                <a:sym typeface="Gals"/>
              </a:defRPr>
            </a:pPr>
            <a:r>
              <a:t>Работаем с партнёрами: театры, художники, образовательные учреждения, экологические организации</a:t>
            </a:r>
          </a:p>
          <a:p>
            <a:pPr>
              <a:defRPr>
                <a:latin typeface="Gals"/>
                <a:ea typeface="Gals"/>
                <a:cs typeface="Gals"/>
                <a:sym typeface="Gals"/>
              </a:defRPr>
            </a:pPr>
            <a:r>
              <a:t>Адаптируем и распространяем просветительские материалы</a:t>
            </a:r>
          </a:p>
          <a:p>
            <a:pPr>
              <a:defRPr>
                <a:latin typeface="Gals"/>
                <a:ea typeface="Gals"/>
                <a:cs typeface="Gals"/>
                <a:sym typeface="Gals"/>
              </a:defRPr>
            </a:pPr>
            <a:r>
              <a:t>Готовим аналитические доклады, отчёты, выступаем на публичных площадках</a:t>
            </a:r>
          </a:p>
        </p:txBody>
      </p:sp>
      <p:pic>
        <p:nvPicPr>
          <p:cNvPr id="202" name="Перебивка.png" descr="Перебивка.png"/>
          <p:cNvPicPr>
            <a:picLocks noChangeAspect="1"/>
          </p:cNvPicPr>
          <p:nvPr/>
        </p:nvPicPr>
        <p:blipFill>
          <a:blip r:embed="rId3">
            <a:extLst/>
          </a:blip>
          <a:srcRect t="24830" b="2953"/>
          <a:stretch>
            <a:fillRect/>
          </a:stretch>
        </p:blipFill>
        <p:spPr>
          <a:xfrm>
            <a:off x="0" y="8932515"/>
            <a:ext cx="13004800" cy="821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srSl0XniOs.jpg" descr="csrSl0XniO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98" y="-749251"/>
            <a:ext cx="12979302" cy="12979302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Rectangle"/>
          <p:cNvSpPr/>
          <p:nvPr/>
        </p:nvSpPr>
        <p:spPr>
          <a:xfrm>
            <a:off x="-54248" y="6336991"/>
            <a:ext cx="4879887" cy="1374677"/>
          </a:xfrm>
          <a:prstGeom prst="rect">
            <a:avLst/>
          </a:prstGeom>
          <a:solidFill>
            <a:schemeClr val="accent4">
              <a:hueOff val="-1109302"/>
              <a:lumOff val="-6470"/>
              <a:alpha val="845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09" name="Перебивка.png" descr="Перебивка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-19491" t="13425" r="-15990" b="14358"/>
          <a:stretch/>
        </p:blipFill>
        <p:spPr>
          <a:xfrm>
            <a:off x="-2515483" y="9123074"/>
            <a:ext cx="17675322" cy="112078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humanconstanta.by…"/>
          <p:cNvSpPr txBox="1"/>
          <p:nvPr/>
        </p:nvSpPr>
        <p:spPr>
          <a:xfrm>
            <a:off x="843159" y="6663641"/>
            <a:ext cx="3085072" cy="1421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humanconstanta.by</a:t>
            </a:r>
          </a:p>
          <a:p>
            <a:pPr>
              <a:defRPr sz="21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info@humanconstanta.by</a:t>
            </a:r>
          </a:p>
          <a:p>
            <a:pPr>
              <a:defRPr sz="21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endParaRPr/>
          </a:p>
          <a:p>
            <a:pPr>
              <a:defRPr sz="21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endParaRPr/>
          </a:p>
        </p:txBody>
      </p:sp>
      <p:pic>
        <p:nvPicPr>
          <p:cNvPr id="211" name="if_facebook_2308066.png" descr="if_facebook_2308066.png">
            <a:hlinkClick r:id="rId4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793" y="8099871"/>
            <a:ext cx="6350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f_instagram_2308118.png" descr="if_instagram_2308118.png">
            <a:hlinkClick r:id="rId6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7900" y="8099871"/>
            <a:ext cx="635000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f_twitter_2308045.png" descr="if_twitter_2308045.png">
            <a:hlinkClick r:id="rId8"/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62113" y="8099871"/>
            <a:ext cx="6350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f_vk_2308137.png" descr="if_vk_2308137.png">
            <a:hlinkClick r:id="rId10"/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20006" y="8099871"/>
            <a:ext cx="6350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/humanconstanta"/>
          <p:cNvSpPr txBox="1"/>
          <p:nvPr/>
        </p:nvSpPr>
        <p:spPr>
          <a:xfrm>
            <a:off x="3320367" y="8239888"/>
            <a:ext cx="2040675" cy="354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0"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/humanconstanta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4592" b="4592"/>
          <a:stretch>
            <a:fillRect/>
          </a:stretch>
        </p:blipFill>
        <p:spPr>
          <a:xfrm>
            <a:off x="-655363" y="140"/>
            <a:ext cx="14746476" cy="8924490"/>
          </a:xfrm>
          <a:prstGeom prst="rect">
            <a:avLst/>
          </a:prstGeom>
        </p:spPr>
      </p:pic>
      <p:sp>
        <p:nvSpPr>
          <p:cNvPr id="120" name="Human Constanta:…"/>
          <p:cNvSpPr txBox="1"/>
          <p:nvPr/>
        </p:nvSpPr>
        <p:spPr>
          <a:xfrm>
            <a:off x="3282746" y="5166360"/>
            <a:ext cx="9741308" cy="3434080"/>
          </a:xfrm>
          <a:prstGeom prst="rect">
            <a:avLst/>
          </a:prstGeom>
          <a:solidFill>
            <a:schemeClr val="accent4">
              <a:hueOff val="-1109302"/>
              <a:lumOff val="-6470"/>
              <a:alpha val="8491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0">
                <a:latin typeface="Gals"/>
                <a:ea typeface="Gals"/>
                <a:cs typeface="Gals"/>
                <a:sym typeface="Gals"/>
              </a:defRPr>
            </a:pPr>
            <a:r>
              <a:t>Human Constanta:</a:t>
            </a:r>
          </a:p>
          <a:p>
            <a:pPr marL="333374" indent="-333374" algn="l">
              <a:buSzPct val="145000"/>
              <a:buChar char="•"/>
              <a:defRPr sz="3200" b="0">
                <a:latin typeface="Gals"/>
                <a:ea typeface="Gals"/>
                <a:cs typeface="Gals"/>
                <a:sym typeface="Gals"/>
              </a:defRPr>
            </a:pPr>
            <a:r>
              <a:t>зарегистрированы в 2016 году в Беларуси</a:t>
            </a:r>
          </a:p>
          <a:p>
            <a:pPr marL="333374" indent="-333374" algn="l">
              <a:buSzPct val="145000"/>
              <a:buChar char="•"/>
              <a:defRPr sz="3200" b="0">
                <a:latin typeface="Gals"/>
                <a:ea typeface="Gals"/>
                <a:cs typeface="Gals"/>
                <a:sym typeface="Gals"/>
              </a:defRPr>
            </a:pPr>
            <a:r>
              <a:t>горизонтальная система принятия решений</a:t>
            </a:r>
          </a:p>
          <a:p>
            <a:pPr marL="333374" indent="-333374" algn="l">
              <a:buSzPct val="145000"/>
              <a:buChar char="•"/>
              <a:defRPr sz="3200" b="0">
                <a:latin typeface="Gals"/>
                <a:ea typeface="Gals"/>
                <a:cs typeface="Gals"/>
                <a:sym typeface="Gals"/>
              </a:defRPr>
            </a:pPr>
            <a:r>
              <a:t>защищаем и продвигаем права человека в трёх направлениях </a:t>
            </a:r>
          </a:p>
          <a:p>
            <a:pPr marL="777875" lvl="1" indent="-333375" algn="l">
              <a:buSzPct val="145000"/>
              <a:buChar char="-"/>
              <a:defRPr sz="3200" b="0">
                <a:latin typeface="Gals"/>
                <a:ea typeface="Gals"/>
                <a:cs typeface="Gals"/>
                <a:sym typeface="Gals"/>
              </a:defRPr>
            </a:pPr>
            <a:r>
              <a:t>права беженцев и мигрантов</a:t>
            </a:r>
          </a:p>
          <a:p>
            <a:pPr marL="777875" lvl="1" indent="-333375" algn="l">
              <a:buSzPct val="145000"/>
              <a:buChar char="-"/>
              <a:defRPr sz="3200" b="0">
                <a:latin typeface="Gals"/>
                <a:ea typeface="Gals"/>
                <a:cs typeface="Gals"/>
                <a:sym typeface="Gals"/>
              </a:defRPr>
            </a:pPr>
            <a:r>
              <a:t>права и свободы в цифровую эпоху</a:t>
            </a:r>
          </a:p>
          <a:p>
            <a:pPr marL="777875" lvl="1" indent="-333375" algn="l">
              <a:buSzPct val="145000"/>
              <a:buChar char="-"/>
              <a:defRPr sz="3200" b="0">
                <a:latin typeface="Gals"/>
                <a:ea typeface="Gals"/>
                <a:cs typeface="Gals"/>
                <a:sym typeface="Gals"/>
              </a:defRPr>
            </a:pPr>
            <a:r>
              <a:t>антидискриминация</a:t>
            </a:r>
          </a:p>
        </p:txBody>
      </p:sp>
      <p:pic>
        <p:nvPicPr>
          <p:cNvPr id="121" name="Перебивка.png" descr="Перебивка.png"/>
          <p:cNvPicPr>
            <a:picLocks noChangeAspect="1"/>
          </p:cNvPicPr>
          <p:nvPr/>
        </p:nvPicPr>
        <p:blipFill>
          <a:blip r:embed="rId3">
            <a:extLst/>
          </a:blip>
          <a:srcRect t="13140" b="13140"/>
          <a:stretch>
            <a:fillRect/>
          </a:stretch>
        </p:blipFill>
        <p:spPr>
          <a:xfrm>
            <a:off x="0" y="8915400"/>
            <a:ext cx="13004800" cy="838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"/>
          <p:cNvSpPr/>
          <p:nvPr/>
        </p:nvSpPr>
        <p:spPr>
          <a:xfrm>
            <a:off x="571500" y="1650569"/>
            <a:ext cx="11861800" cy="2057854"/>
          </a:xfrm>
          <a:prstGeom prst="rect">
            <a:avLst/>
          </a:prstGeom>
          <a:solidFill>
            <a:schemeClr val="accent4">
              <a:hueOff val="-1109302"/>
              <a:lumOff val="-6470"/>
              <a:alpha val="84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4" name="Human Constanta"/>
          <p:cNvSpPr txBox="1">
            <a:spLocks noGrp="1"/>
          </p:cNvSpPr>
          <p:nvPr>
            <p:ph type="title"/>
          </p:nvPr>
        </p:nvSpPr>
        <p:spPr>
          <a:xfrm>
            <a:off x="952500" y="101600"/>
            <a:ext cx="11099800" cy="1374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Human Constanta</a:t>
            </a:r>
          </a:p>
        </p:txBody>
      </p:sp>
      <p:sp>
        <p:nvSpPr>
          <p:cNvPr id="125" name="МИССИЯ"/>
          <p:cNvSpPr txBox="1">
            <a:spLocks noGrp="1"/>
          </p:cNvSpPr>
          <p:nvPr>
            <p:ph type="body" sz="quarter" idx="1"/>
          </p:nvPr>
        </p:nvSpPr>
        <p:spPr>
          <a:xfrm>
            <a:off x="660400" y="1790269"/>
            <a:ext cx="3137992" cy="821731"/>
          </a:xfrm>
          <a:prstGeom prst="rect">
            <a:avLst/>
          </a:prstGeom>
        </p:spPr>
        <p:txBody>
          <a:bodyPr/>
          <a:lstStyle>
            <a:lvl1pPr marL="0" indent="0" algn="ctr" defTabSz="508254">
              <a:spcBef>
                <a:spcPts val="0"/>
              </a:spcBef>
              <a:buSzTx/>
              <a:buNone/>
              <a:defRPr sz="5220"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МИССИЯ</a:t>
            </a:r>
          </a:p>
        </p:txBody>
      </p:sp>
      <p:pic>
        <p:nvPicPr>
          <p:cNvPr id="126" name="Перебивка.png" descr="Перебивка.png"/>
          <p:cNvPicPr>
            <a:picLocks noChangeAspect="1"/>
          </p:cNvPicPr>
          <p:nvPr/>
        </p:nvPicPr>
        <p:blipFill>
          <a:blip r:embed="rId2">
            <a:extLst/>
          </a:blip>
          <a:srcRect l="99" t="27525" r="152" b="441"/>
          <a:stretch>
            <a:fillRect/>
          </a:stretch>
        </p:blipFill>
        <p:spPr>
          <a:xfrm>
            <a:off x="0" y="8932515"/>
            <a:ext cx="13004800" cy="82173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Text"/>
          <p:cNvSpPr txBox="1"/>
          <p:nvPr/>
        </p:nvSpPr>
        <p:spPr>
          <a:xfrm>
            <a:off x="6146088" y="4646270"/>
            <a:ext cx="712624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28" name="Продвижение общественных интересов и совместные действия в ответ на современные вызовы в сфере прав человека."/>
          <p:cNvSpPr txBox="1"/>
          <p:nvPr/>
        </p:nvSpPr>
        <p:spPr>
          <a:xfrm>
            <a:off x="1137065" y="2606380"/>
            <a:ext cx="9175870" cy="69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Продвижение общественных интересов и совместные действия в ответ на современные вызовы в сфере прав человека.</a:t>
            </a:r>
          </a:p>
        </p:txBody>
      </p:sp>
      <p:sp>
        <p:nvSpPr>
          <p:cNvPr id="129" name="Мы придерживаемся ценностей Декларации прав человека и действуем в интересах общества.…"/>
          <p:cNvSpPr txBox="1"/>
          <p:nvPr/>
        </p:nvSpPr>
        <p:spPr>
          <a:xfrm>
            <a:off x="1116856" y="4994413"/>
            <a:ext cx="11245700" cy="328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1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Мы придерживаемся ценностей Декларации прав человека и действуем в интересах общества.</a:t>
            </a:r>
          </a:p>
          <a:p>
            <a:pPr algn="l">
              <a:defRPr sz="2100" b="0">
                <a:latin typeface="Gals"/>
                <a:ea typeface="Gals"/>
                <a:cs typeface="Gals"/>
                <a:sym typeface="Gals"/>
              </a:defRPr>
            </a:pPr>
            <a:endParaRPr/>
          </a:p>
          <a:p>
            <a:pPr algn="l">
              <a:defRPr sz="21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Мы ценим возможность сотрудничества на равных со всеми — государством, бизнесом, гражданским обществом и другими группами. </a:t>
            </a:r>
          </a:p>
          <a:p>
            <a:pPr algn="l">
              <a:defRPr sz="21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endParaRPr/>
          </a:p>
          <a:p>
            <a:pPr algn="l">
              <a:defRPr sz="21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Мы считаем, что голос и вклад каждого важны, и создаём условия для совместных действий. Через включение всех заинтересованных сторон достигается эффективность действий и устойчивость результатов.</a:t>
            </a:r>
          </a:p>
          <a:p>
            <a:pPr algn="l">
              <a:defRPr sz="21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endParaRPr/>
          </a:p>
          <a:p>
            <a:pPr algn="l">
              <a:defRPr sz="21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Современные вызовы, с которыми мы работаем — это актуальные проблемы, решить которые невозможно без системного правозащитного подхода.</a:t>
            </a:r>
          </a:p>
        </p:txBody>
      </p:sp>
      <p:sp>
        <p:nvSpPr>
          <p:cNvPr id="130" name="ЧТО ЭТО ЗНАЧИТ"/>
          <p:cNvSpPr txBox="1"/>
          <p:nvPr/>
        </p:nvSpPr>
        <p:spPr>
          <a:xfrm>
            <a:off x="546100" y="3940552"/>
            <a:ext cx="4386511" cy="82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356362">
              <a:defRPr sz="366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ЧТО ЭТО ЗНАЧИТ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Human Constanta"/>
          <p:cNvSpPr txBox="1">
            <a:spLocks noGrp="1"/>
          </p:cNvSpPr>
          <p:nvPr>
            <p:ph type="title"/>
          </p:nvPr>
        </p:nvSpPr>
        <p:spPr>
          <a:xfrm>
            <a:off x="952500" y="317500"/>
            <a:ext cx="11099800" cy="1374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Human Constanta</a:t>
            </a:r>
          </a:p>
        </p:txBody>
      </p:sp>
      <p:pic>
        <p:nvPicPr>
          <p:cNvPr id="133" name="Перебивка.png" descr="Перебивка.png"/>
          <p:cNvPicPr>
            <a:picLocks noChangeAspect="1"/>
          </p:cNvPicPr>
          <p:nvPr/>
        </p:nvPicPr>
        <p:blipFill>
          <a:blip r:embed="rId2">
            <a:extLst/>
          </a:blip>
          <a:srcRect t="13892" b="13892"/>
          <a:stretch>
            <a:fillRect/>
          </a:stretch>
        </p:blipFill>
        <p:spPr>
          <a:xfrm>
            <a:off x="0" y="8932515"/>
            <a:ext cx="13004800" cy="82173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горизонтальность принятия решений;…"/>
          <p:cNvSpPr txBox="1"/>
          <p:nvPr/>
        </p:nvSpPr>
        <p:spPr>
          <a:xfrm>
            <a:off x="1057275" y="3447668"/>
            <a:ext cx="11347451" cy="3513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4" indent="-333374" algn="l">
              <a:buSzPct val="145000"/>
              <a:buChar char="•"/>
              <a:defRPr sz="27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горизонтальность принятия решений;</a:t>
            </a:r>
          </a:p>
          <a:p>
            <a:pPr marL="333374" indent="-333374" algn="l">
              <a:buSzPct val="145000"/>
              <a:buChar char="•"/>
              <a:defRPr sz="27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внутренняя демократия на практике; </a:t>
            </a:r>
          </a:p>
          <a:p>
            <a:pPr marL="333374" indent="-333374" algn="l">
              <a:buSzPct val="145000"/>
              <a:buChar char="•"/>
              <a:defRPr sz="27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использование правозащитных инструментов для решения общественных проблем;</a:t>
            </a:r>
          </a:p>
          <a:p>
            <a:pPr marL="333374" indent="-333374" algn="l">
              <a:buSzPct val="145000"/>
              <a:buChar char="•"/>
              <a:defRPr sz="27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вовлечение в диалог всех заинтересованных сторон, включая государственные органы и представительства международных организаций; </a:t>
            </a:r>
          </a:p>
          <a:p>
            <a:pPr marL="333374" indent="-333374" algn="l">
              <a:buSzPct val="145000"/>
              <a:buChar char="•"/>
              <a:defRPr sz="27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работа с волонтёрами; </a:t>
            </a:r>
          </a:p>
          <a:p>
            <a:pPr marL="333374" indent="-333374" algn="l">
              <a:buSzPct val="145000"/>
              <a:buChar char="•"/>
              <a:defRPr sz="27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транспарентность деятельности; </a:t>
            </a:r>
          </a:p>
          <a:p>
            <a:pPr marL="333374" indent="-333374" algn="l">
              <a:buSzPct val="145000"/>
              <a:buChar char="•"/>
              <a:defRPr sz="27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использование современных медийных и онлайн технологий</a:t>
            </a:r>
          </a:p>
        </p:txBody>
      </p:sp>
      <p:sp>
        <p:nvSpPr>
          <p:cNvPr id="135" name="Text"/>
          <p:cNvSpPr txBox="1"/>
          <p:nvPr/>
        </p:nvSpPr>
        <p:spPr>
          <a:xfrm>
            <a:off x="6146088" y="4646270"/>
            <a:ext cx="712624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36" name="Как мы работаем:"/>
          <p:cNvSpPr txBox="1"/>
          <p:nvPr/>
        </p:nvSpPr>
        <p:spPr>
          <a:xfrm>
            <a:off x="309022" y="2166208"/>
            <a:ext cx="4694302" cy="644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Как мы работаем: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 uploaded from iOS (5).jpg" descr="Image uploaded from iOS (5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1280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Права беженцев и мигрантов"/>
          <p:cNvSpPr txBox="1">
            <a:spLocks noGrp="1"/>
          </p:cNvSpPr>
          <p:nvPr>
            <p:ph type="title"/>
          </p:nvPr>
        </p:nvSpPr>
        <p:spPr>
          <a:xfrm>
            <a:off x="952500" y="646162"/>
            <a:ext cx="11099800" cy="1374676"/>
          </a:xfrm>
          <a:prstGeom prst="rect">
            <a:avLst/>
          </a:prstGeom>
        </p:spPr>
        <p:txBody>
          <a:bodyPr/>
          <a:lstStyle>
            <a:lvl1pPr defTabSz="490727">
              <a:defRPr sz="6719"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Права беженцев и мигрантов</a:t>
            </a:r>
          </a:p>
        </p:txBody>
      </p:sp>
      <p:sp>
        <p:nvSpPr>
          <p:cNvPr id="144" name="Юридическая приёмная: консультируем иностранных граждан и лиц без гражданства в Беларуси…"/>
          <p:cNvSpPr txBox="1">
            <a:spLocks noGrp="1"/>
          </p:cNvSpPr>
          <p:nvPr>
            <p:ph type="body" idx="1"/>
          </p:nvPr>
        </p:nvSpPr>
        <p:spPr>
          <a:xfrm>
            <a:off x="952500" y="2705893"/>
            <a:ext cx="11099800" cy="5187157"/>
          </a:xfrm>
          <a:prstGeom prst="rect">
            <a:avLst/>
          </a:prstGeom>
        </p:spPr>
        <p:txBody>
          <a:bodyPr/>
          <a:lstStyle/>
          <a:p>
            <a:pPr marL="342900" indent="-342900">
              <a:defRPr sz="3100">
                <a:latin typeface="Gals"/>
                <a:ea typeface="Gals"/>
                <a:cs typeface="Gals"/>
                <a:sym typeface="Gals"/>
              </a:defRPr>
            </a:pPr>
            <a:r>
              <a:t>Юридическая приёмная: консультируем иностранных граждан и лиц без гражданства в Беларуси</a:t>
            </a:r>
          </a:p>
          <a:p>
            <a:pPr marL="342900" indent="-342900">
              <a:defRPr sz="3100">
                <a:latin typeface="Gals"/>
                <a:ea typeface="Gals"/>
                <a:cs typeface="Gals"/>
                <a:sym typeface="Gals"/>
              </a:defRPr>
            </a:pPr>
            <a:r>
              <a:t>Помогаем разобраться с законами и нарушениями прав </a:t>
            </a:r>
          </a:p>
          <a:p>
            <a:pPr marL="342900" indent="-342900">
              <a:defRPr sz="3100">
                <a:latin typeface="Gals"/>
                <a:ea typeface="Gals"/>
                <a:cs typeface="Gals"/>
                <a:sym typeface="Gals"/>
              </a:defRPr>
            </a:pPr>
            <a:r>
              <a:t>Работаем с международными организациями для помощи иностранным гражданам</a:t>
            </a:r>
          </a:p>
          <a:p>
            <a:pPr marL="342900" indent="-342900">
              <a:defRPr sz="3100">
                <a:latin typeface="Gals"/>
                <a:ea typeface="Gals"/>
                <a:cs typeface="Gals"/>
                <a:sym typeface="Gals"/>
              </a:defRPr>
            </a:pPr>
            <a:r>
              <a:t>Проводим мастер-классы, семинары, фестивали для интеграции иностранцев</a:t>
            </a:r>
          </a:p>
        </p:txBody>
      </p:sp>
      <p:pic>
        <p:nvPicPr>
          <p:cNvPr id="145" name="Перебивка.png" descr="Перебивка.png"/>
          <p:cNvPicPr>
            <a:picLocks noChangeAspect="1"/>
          </p:cNvPicPr>
          <p:nvPr/>
        </p:nvPicPr>
        <p:blipFill>
          <a:blip r:embed="rId3">
            <a:extLst/>
          </a:blip>
          <a:srcRect t="13892" b="13892"/>
          <a:stretch>
            <a:fillRect/>
          </a:stretch>
        </p:blipFill>
        <p:spPr>
          <a:xfrm>
            <a:off x="0" y="8932515"/>
            <a:ext cx="13004800" cy="821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1-2.jpg" descr="1-2.jp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rcRect t="830" b="830"/>
          <a:stretch>
            <a:fillRect/>
          </a:stretch>
        </p:blipFill>
        <p:spPr>
          <a:xfrm>
            <a:off x="-41401" y="-30635"/>
            <a:ext cx="14605126" cy="9018222"/>
          </a:xfrm>
          <a:prstGeom prst="rect">
            <a:avLst/>
          </a:prstGeom>
        </p:spPr>
      </p:pic>
      <p:sp>
        <p:nvSpPr>
          <p:cNvPr id="151" name="Миссия в Бресте"/>
          <p:cNvSpPr txBox="1">
            <a:spLocks noGrp="1"/>
          </p:cNvSpPr>
          <p:nvPr>
            <p:ph type="title"/>
          </p:nvPr>
        </p:nvSpPr>
        <p:spPr>
          <a:xfrm>
            <a:off x="952500" y="63500"/>
            <a:ext cx="11099800" cy="1374676"/>
          </a:xfrm>
          <a:prstGeom prst="rect">
            <a:avLst/>
          </a:prstGeom>
        </p:spPr>
        <p:txBody>
          <a:bodyPr/>
          <a:lstStyle>
            <a:lvl1pPr>
              <a:defRPr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Миссия в Бресте</a:t>
            </a:r>
          </a:p>
        </p:txBody>
      </p:sp>
      <p:pic>
        <p:nvPicPr>
          <p:cNvPr id="152" name="Перебивка.png" descr="Перебивка.png"/>
          <p:cNvPicPr>
            <a:picLocks noChangeAspect="1"/>
          </p:cNvPicPr>
          <p:nvPr/>
        </p:nvPicPr>
        <p:blipFill>
          <a:blip r:embed="rId3">
            <a:extLst/>
          </a:blip>
          <a:srcRect t="5359" b="22424"/>
          <a:stretch>
            <a:fillRect/>
          </a:stretch>
        </p:blipFill>
        <p:spPr>
          <a:xfrm>
            <a:off x="0" y="8932515"/>
            <a:ext cx="13004800" cy="82173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angle"/>
          <p:cNvSpPr/>
          <p:nvPr/>
        </p:nvSpPr>
        <p:spPr>
          <a:xfrm>
            <a:off x="546100" y="3812278"/>
            <a:ext cx="12125226" cy="4766890"/>
          </a:xfrm>
          <a:prstGeom prst="rect">
            <a:avLst/>
          </a:prstGeom>
          <a:solidFill>
            <a:schemeClr val="accent4">
              <a:hueOff val="-1109302"/>
              <a:lumOff val="-6470"/>
              <a:alpha val="845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4" name="Значительных изменений так и не произошло.…"/>
          <p:cNvSpPr txBox="1"/>
          <p:nvPr/>
        </p:nvSpPr>
        <p:spPr>
          <a:xfrm>
            <a:off x="811936" y="7221822"/>
            <a:ext cx="5855237" cy="100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latin typeface="Gals"/>
                <a:ea typeface="Gals"/>
                <a:cs typeface="Gals"/>
                <a:sym typeface="Gals"/>
              </a:defRPr>
            </a:pPr>
            <a:r>
              <a:t>Значительных изменений так и не произошло. </a:t>
            </a:r>
          </a:p>
          <a:p>
            <a:pPr algn="l">
              <a:defRPr>
                <a:latin typeface="Gals"/>
                <a:ea typeface="Gals"/>
                <a:cs typeface="Gals"/>
                <a:sym typeface="Gals"/>
              </a:defRPr>
            </a:pPr>
            <a:r>
              <a:t>Миссия действует до сих пор.</a:t>
            </a:r>
          </a:p>
        </p:txBody>
      </p:sp>
      <p:pic>
        <p:nvPicPr>
          <p:cNvPr id="155" name="ce31b5_c08cedcfc2934fdcbb9b8ec86d3bf8c8.pdf" descr="ce31b5_c08cedcfc2934fdcbb9b8ec86d3bf8c8.pdf">
            <a:hlinkClick r:id="rId4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4232" y="4910927"/>
            <a:ext cx="2438586" cy="3449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Невидимые беженцы 2016-2017-2.pdf" descr="Невидимые беженцы 2016-2017-2.pdf">
            <a:hlinkClick r:id="rId6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89382" y="4910927"/>
            <a:ext cx="2440277" cy="344966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Отчёты о ситуации на границе 2016-218"/>
          <p:cNvSpPr txBox="1"/>
          <p:nvPr/>
        </p:nvSpPr>
        <p:spPr>
          <a:xfrm>
            <a:off x="7731212" y="3971444"/>
            <a:ext cx="3658133" cy="695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Отчёты о ситуации на границе 2016-218</a:t>
            </a:r>
          </a:p>
        </p:txBody>
      </p:sp>
      <p:sp>
        <p:nvSpPr>
          <p:cNvPr id="158" name="В 2016 году в Бресте застряли около 3000 мигрантов с Северного Кавказа, которые пытались получить убежище в Польше. Польские пограничники почти перестали принимать от них заявления. Некоторые люди по несколько месяцев жили на вокзале, без одежды, денег и помощи. Мы начали бессрочную волонтёрскую миссию помощи беженцам, чтобы помочь им."/>
          <p:cNvSpPr txBox="1">
            <a:spLocks noGrp="1"/>
          </p:cNvSpPr>
          <p:nvPr>
            <p:ph type="body" sz="quarter" idx="1"/>
          </p:nvPr>
        </p:nvSpPr>
        <p:spPr>
          <a:xfrm>
            <a:off x="763190" y="3698069"/>
            <a:ext cx="5331620" cy="344966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В 2016 году в Бресте застряли около 3000 мигрантов с Северного Кавказа, которые пытались получить убежище в Польше. Польские пограничники почти перестали принимать от них заявления. Некоторые люди по несколько месяцев жили на вокзале, без одежды, денег и помощи. Мы начали бессрочную волонтёрскую миссию помощи беженцам, чтобы помочь им.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Миссия в Бресте"/>
          <p:cNvSpPr txBox="1"/>
          <p:nvPr/>
        </p:nvSpPr>
        <p:spPr>
          <a:xfrm>
            <a:off x="952500" y="330200"/>
            <a:ext cx="11099800" cy="13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8000" b="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Миссия в Бресте</a:t>
            </a:r>
          </a:p>
        </p:txBody>
      </p:sp>
      <p:pic>
        <p:nvPicPr>
          <p:cNvPr id="161" name="Screen Shot 2018-06-30 at 6.20.32 PM.png" descr="Screen Shot 2018-06-30 at 6.20.3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6620" y="1740792"/>
            <a:ext cx="8509001" cy="735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Перебивка.png" descr="Перебивка.png"/>
          <p:cNvPicPr>
            <a:picLocks noChangeAspect="1"/>
          </p:cNvPicPr>
          <p:nvPr/>
        </p:nvPicPr>
        <p:blipFill>
          <a:blip r:embed="rId3">
            <a:extLst/>
          </a:blip>
          <a:srcRect t="5490" b="22293"/>
          <a:stretch>
            <a:fillRect/>
          </a:stretch>
        </p:blipFill>
        <p:spPr>
          <a:xfrm>
            <a:off x="0" y="8932515"/>
            <a:ext cx="13004800" cy="821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Лаборатория цифровых свобод"/>
          <p:cNvSpPr txBox="1">
            <a:spLocks noGrp="1"/>
          </p:cNvSpPr>
          <p:nvPr>
            <p:ph type="title"/>
          </p:nvPr>
        </p:nvSpPr>
        <p:spPr>
          <a:xfrm>
            <a:off x="952500" y="101600"/>
            <a:ext cx="11099800" cy="1374676"/>
          </a:xfrm>
          <a:prstGeom prst="rect">
            <a:avLst/>
          </a:prstGeom>
        </p:spPr>
        <p:txBody>
          <a:bodyPr/>
          <a:lstStyle>
            <a:lvl1pPr defTabSz="438150">
              <a:defRPr sz="60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Лаборатория цифровых свобод</a:t>
            </a:r>
          </a:p>
        </p:txBody>
      </p:sp>
      <p:pic>
        <p:nvPicPr>
          <p:cNvPr id="165" name="Перебивка.png" descr="Перебивка.png"/>
          <p:cNvPicPr>
            <a:picLocks noChangeAspect="1"/>
          </p:cNvPicPr>
          <p:nvPr/>
        </p:nvPicPr>
        <p:blipFill>
          <a:blip r:embed="rId2">
            <a:extLst/>
          </a:blip>
          <a:srcRect t="26186" b="1597"/>
          <a:stretch>
            <a:fillRect/>
          </a:stretch>
        </p:blipFill>
        <p:spPr>
          <a:xfrm>
            <a:off x="0" y="8932515"/>
            <a:ext cx="13004800" cy="82173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omputer"/>
          <p:cNvSpPr/>
          <p:nvPr/>
        </p:nvSpPr>
        <p:spPr>
          <a:xfrm>
            <a:off x="6999078" y="1840725"/>
            <a:ext cx="1703479" cy="1374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7" name="Управление…"/>
          <p:cNvSpPr txBox="1"/>
          <p:nvPr/>
        </p:nvSpPr>
        <p:spPr>
          <a:xfrm>
            <a:off x="9585161" y="2167859"/>
            <a:ext cx="2033271" cy="72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>
                <a:latin typeface="Gals"/>
                <a:ea typeface="Gals"/>
                <a:cs typeface="Gals"/>
                <a:sym typeface="Gals"/>
              </a:defRPr>
            </a:pPr>
            <a:r>
              <a:rPr>
                <a:solidFill>
                  <a:srgbClr val="000000"/>
                </a:solidFill>
              </a:rPr>
              <a:t>Управление </a:t>
            </a:r>
          </a:p>
          <a:p>
            <a:pPr algn="l">
              <a:defRPr sz="2500">
                <a:latin typeface="Gals"/>
                <a:ea typeface="Gals"/>
                <a:cs typeface="Gals"/>
                <a:sym typeface="Gals"/>
              </a:defRPr>
            </a:pPr>
            <a:r>
              <a:rPr>
                <a:solidFill>
                  <a:srgbClr val="000000"/>
                </a:solidFill>
              </a:rPr>
              <a:t>интернетом</a:t>
            </a:r>
          </a:p>
        </p:txBody>
      </p:sp>
      <p:sp>
        <p:nvSpPr>
          <p:cNvPr id="168" name="Video"/>
          <p:cNvSpPr/>
          <p:nvPr/>
        </p:nvSpPr>
        <p:spPr>
          <a:xfrm>
            <a:off x="770378" y="1966958"/>
            <a:ext cx="2004061" cy="1122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A9A9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9" name="Массовая…"/>
          <p:cNvSpPr txBox="1"/>
          <p:nvPr/>
        </p:nvSpPr>
        <p:spPr>
          <a:xfrm>
            <a:off x="3400261" y="2167859"/>
            <a:ext cx="2515236" cy="72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Массовая </a:t>
            </a:r>
          </a:p>
          <a:p>
            <a:pPr algn="l">
              <a:defRPr sz="25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слежка онлайн</a:t>
            </a:r>
          </a:p>
        </p:txBody>
      </p:sp>
      <p:sp>
        <p:nvSpPr>
          <p:cNvPr id="170" name="Paper airplane"/>
          <p:cNvSpPr/>
          <p:nvPr/>
        </p:nvSpPr>
        <p:spPr>
          <a:xfrm>
            <a:off x="721682" y="3732369"/>
            <a:ext cx="1795894" cy="198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extrusionOk="0">
                <a:moveTo>
                  <a:pt x="21281" y="0"/>
                </a:moveTo>
                <a:cubicBezTo>
                  <a:pt x="21271" y="4"/>
                  <a:pt x="21262" y="10"/>
                  <a:pt x="21253" y="16"/>
                </a:cubicBezTo>
                <a:lnTo>
                  <a:pt x="92" y="13287"/>
                </a:lnTo>
                <a:cubicBezTo>
                  <a:pt x="21" y="13332"/>
                  <a:pt x="-12" y="13405"/>
                  <a:pt x="4" y="13482"/>
                </a:cubicBezTo>
                <a:cubicBezTo>
                  <a:pt x="19" y="13559"/>
                  <a:pt x="78" y="13616"/>
                  <a:pt x="162" y="13635"/>
                </a:cubicBezTo>
                <a:lnTo>
                  <a:pt x="8035" y="15408"/>
                </a:lnTo>
                <a:lnTo>
                  <a:pt x="21281" y="0"/>
                </a:lnTo>
                <a:close/>
                <a:moveTo>
                  <a:pt x="21588" y="236"/>
                </a:moveTo>
                <a:lnTo>
                  <a:pt x="11685" y="16220"/>
                </a:lnTo>
                <a:lnTo>
                  <a:pt x="15265" y="17261"/>
                </a:lnTo>
                <a:lnTo>
                  <a:pt x="15343" y="17277"/>
                </a:lnTo>
                <a:lnTo>
                  <a:pt x="20737" y="18840"/>
                </a:lnTo>
                <a:cubicBezTo>
                  <a:pt x="20802" y="18859"/>
                  <a:pt x="20872" y="18847"/>
                  <a:pt x="20928" y="18811"/>
                </a:cubicBezTo>
                <a:cubicBezTo>
                  <a:pt x="20983" y="18775"/>
                  <a:pt x="21014" y="18719"/>
                  <a:pt x="21016" y="18658"/>
                </a:cubicBezTo>
                <a:lnTo>
                  <a:pt x="21588" y="236"/>
                </a:lnTo>
                <a:close/>
                <a:moveTo>
                  <a:pt x="20412" y="1518"/>
                </a:moveTo>
                <a:lnTo>
                  <a:pt x="8296" y="15603"/>
                </a:lnTo>
                <a:lnTo>
                  <a:pt x="11209" y="21558"/>
                </a:lnTo>
                <a:cubicBezTo>
                  <a:pt x="11216" y="21574"/>
                  <a:pt x="11226" y="21587"/>
                  <a:pt x="11237" y="21600"/>
                </a:cubicBezTo>
                <a:lnTo>
                  <a:pt x="11269" y="16268"/>
                </a:lnTo>
                <a:lnTo>
                  <a:pt x="11290" y="16233"/>
                </a:lnTo>
                <a:lnTo>
                  <a:pt x="20412" y="1518"/>
                </a:lnTo>
                <a:close/>
                <a:moveTo>
                  <a:pt x="11608" y="16517"/>
                </a:moveTo>
                <a:lnTo>
                  <a:pt x="11576" y="21597"/>
                </a:lnTo>
                <a:lnTo>
                  <a:pt x="15046" y="17520"/>
                </a:lnTo>
                <a:lnTo>
                  <a:pt x="11608" y="16517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1" name="Свобода…"/>
          <p:cNvSpPr txBox="1"/>
          <p:nvPr/>
        </p:nvSpPr>
        <p:spPr>
          <a:xfrm>
            <a:off x="3452582" y="4206209"/>
            <a:ext cx="2408371" cy="1037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Свобода </a:t>
            </a:r>
          </a:p>
          <a:p>
            <a:pPr algn="l">
              <a:defRPr sz="25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информации </a:t>
            </a:r>
          </a:p>
          <a:p>
            <a:pPr algn="l">
              <a:defRPr sz="25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онлайн</a:t>
            </a:r>
          </a:p>
        </p:txBody>
      </p:sp>
      <p:sp>
        <p:nvSpPr>
          <p:cNvPr id="172" name="Mail"/>
          <p:cNvSpPr/>
          <p:nvPr/>
        </p:nvSpPr>
        <p:spPr>
          <a:xfrm>
            <a:off x="755773" y="6810129"/>
            <a:ext cx="2033271" cy="1285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3" name="Приватность"/>
          <p:cNvSpPr txBox="1"/>
          <p:nvPr/>
        </p:nvSpPr>
        <p:spPr>
          <a:xfrm>
            <a:off x="3321620" y="7251349"/>
            <a:ext cx="2740115" cy="402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Приватность</a:t>
            </a:r>
          </a:p>
        </p:txBody>
      </p:sp>
      <p:sp>
        <p:nvSpPr>
          <p:cNvPr id="174" name="Credit Card"/>
          <p:cNvSpPr/>
          <p:nvPr/>
        </p:nvSpPr>
        <p:spPr>
          <a:xfrm>
            <a:off x="6740459" y="6730015"/>
            <a:ext cx="2220717" cy="1445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5" name="Защита…"/>
          <p:cNvSpPr txBox="1"/>
          <p:nvPr/>
        </p:nvSpPr>
        <p:spPr>
          <a:xfrm>
            <a:off x="9639901" y="6775099"/>
            <a:ext cx="2408371" cy="1355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Защита </a:t>
            </a:r>
          </a:p>
          <a:p>
            <a:pPr algn="l">
              <a:defRPr sz="25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персональных </a:t>
            </a:r>
          </a:p>
          <a:p>
            <a:pPr algn="l">
              <a:defRPr sz="25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данных</a:t>
            </a:r>
          </a:p>
        </p:txBody>
      </p:sp>
      <p:sp>
        <p:nvSpPr>
          <p:cNvPr id="176" name="Notebook"/>
          <p:cNvSpPr/>
          <p:nvPr/>
        </p:nvSpPr>
        <p:spPr>
          <a:xfrm>
            <a:off x="6646632" y="4050622"/>
            <a:ext cx="2408371" cy="134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6C6C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7" name="Электронное…"/>
          <p:cNvSpPr txBox="1"/>
          <p:nvPr/>
        </p:nvSpPr>
        <p:spPr>
          <a:xfrm>
            <a:off x="9605836" y="4364959"/>
            <a:ext cx="2421891" cy="72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Электронное </a:t>
            </a:r>
          </a:p>
          <a:p>
            <a:pPr algn="l">
              <a:defRPr sz="25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участие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Мы продвигаем идею многостороннего диалога и вовлечения всех заинтересованных сторон: государство, бизнес и общество."/>
          <p:cNvSpPr txBox="1">
            <a:spLocks noGrp="1"/>
          </p:cNvSpPr>
          <p:nvPr>
            <p:ph type="body" sz="quarter" idx="1"/>
          </p:nvPr>
        </p:nvSpPr>
        <p:spPr>
          <a:xfrm>
            <a:off x="952500" y="1362075"/>
            <a:ext cx="11099800" cy="137467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Мы продвигаем идею многостороннего диалога и вовлечения всех заинтересованных сторон: государство, бизнес и общество.</a:t>
            </a:r>
          </a:p>
        </p:txBody>
      </p:sp>
      <p:pic>
        <p:nvPicPr>
          <p:cNvPr id="180" name="Перебивка.png" descr="Перебивка.png"/>
          <p:cNvPicPr>
            <a:picLocks noChangeAspect="1"/>
          </p:cNvPicPr>
          <p:nvPr/>
        </p:nvPicPr>
        <p:blipFill>
          <a:blip r:embed="rId2">
            <a:extLst/>
          </a:blip>
          <a:srcRect t="25410" b="2373"/>
          <a:stretch>
            <a:fillRect/>
          </a:stretch>
        </p:blipFill>
        <p:spPr>
          <a:xfrm>
            <a:off x="0" y="8932515"/>
            <a:ext cx="13004800" cy="82173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Лаборатория цифровых свобод"/>
          <p:cNvSpPr txBox="1">
            <a:spLocks noGrp="1"/>
          </p:cNvSpPr>
          <p:nvPr>
            <p:ph type="title"/>
          </p:nvPr>
        </p:nvSpPr>
        <p:spPr>
          <a:xfrm>
            <a:off x="952500" y="101600"/>
            <a:ext cx="11099800" cy="1374676"/>
          </a:xfrm>
          <a:prstGeom prst="rect">
            <a:avLst/>
          </a:prstGeom>
        </p:spPr>
        <p:txBody>
          <a:bodyPr/>
          <a:lstStyle>
            <a:lvl1pPr defTabSz="438150">
              <a:defRPr sz="6000"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Лаборатория цифровых свобод</a:t>
            </a:r>
          </a:p>
        </p:txBody>
      </p:sp>
      <p:pic>
        <p:nvPicPr>
          <p:cNvPr id="182" name="BelarusIGF-2017-min.pdf" descr="BelarusIGF-2017-min.pdf"/>
          <p:cNvPicPr>
            <a:picLocks noChangeAspect="1"/>
          </p:cNvPicPr>
          <p:nvPr/>
        </p:nvPicPr>
        <p:blipFill>
          <a:blip r:embed="rId3">
            <a:extLst/>
          </a:blip>
          <a:srcRect b="27426"/>
          <a:stretch>
            <a:fillRect/>
          </a:stretch>
        </p:blipFill>
        <p:spPr>
          <a:xfrm>
            <a:off x="4793185" y="5399306"/>
            <a:ext cx="3344254" cy="343251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Callout"/>
          <p:cNvSpPr/>
          <p:nvPr/>
        </p:nvSpPr>
        <p:spPr>
          <a:xfrm rot="5400000">
            <a:off x="5321228" y="2862782"/>
            <a:ext cx="2287985" cy="3344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00" y="0"/>
                </a:moveTo>
                <a:cubicBezTo>
                  <a:pt x="4893" y="0"/>
                  <a:pt x="4399" y="338"/>
                  <a:pt x="4399" y="754"/>
                </a:cubicBezTo>
                <a:lnTo>
                  <a:pt x="4399" y="6021"/>
                </a:lnTo>
                <a:lnTo>
                  <a:pt x="0" y="7526"/>
                </a:lnTo>
                <a:lnTo>
                  <a:pt x="4399" y="9030"/>
                </a:lnTo>
                <a:lnTo>
                  <a:pt x="4399" y="20849"/>
                </a:lnTo>
                <a:cubicBezTo>
                  <a:pt x="4399" y="21265"/>
                  <a:pt x="4893" y="21600"/>
                  <a:pt x="5500" y="21600"/>
                </a:cubicBezTo>
                <a:lnTo>
                  <a:pt x="20498" y="21600"/>
                </a:lnTo>
                <a:cubicBezTo>
                  <a:pt x="21106" y="21600"/>
                  <a:pt x="21600" y="21265"/>
                  <a:pt x="21600" y="20849"/>
                </a:cubicBezTo>
                <a:lnTo>
                  <a:pt x="21600" y="754"/>
                </a:lnTo>
                <a:cubicBezTo>
                  <a:pt x="21600" y="338"/>
                  <a:pt x="21106" y="0"/>
                  <a:pt x="20498" y="0"/>
                </a:cubicBezTo>
                <a:lnTo>
                  <a:pt x="5500" y="0"/>
                </a:lnTo>
                <a:close/>
              </a:path>
            </a:pathLst>
          </a:custGeom>
          <a:solidFill>
            <a:schemeClr val="accent4">
              <a:hueOff val="-1109302"/>
              <a:lumOff val="-647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4" name="Работаем с…"/>
          <p:cNvSpPr txBox="1"/>
          <p:nvPr/>
        </p:nvSpPr>
        <p:spPr>
          <a:xfrm>
            <a:off x="1116672" y="2701287"/>
            <a:ext cx="2261617" cy="695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Работаем с </a:t>
            </a:r>
          </a:p>
          <a:p>
            <a:pPr>
              <a:defRPr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государством:</a:t>
            </a:r>
          </a:p>
        </p:txBody>
      </p:sp>
      <p:pic>
        <p:nvPicPr>
          <p:cNvPr id="185" name="Независимость органа по защите персональных данных.pdf" descr="Независимость органа по защите персональных данных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8219" y="4091144"/>
            <a:ext cx="3344254" cy="475522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Callout"/>
          <p:cNvSpPr/>
          <p:nvPr/>
        </p:nvSpPr>
        <p:spPr>
          <a:xfrm rot="5400000">
            <a:off x="1202657" y="2862732"/>
            <a:ext cx="2295526" cy="3344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82" y="0"/>
                </a:moveTo>
                <a:cubicBezTo>
                  <a:pt x="4877" y="0"/>
                  <a:pt x="4384" y="338"/>
                  <a:pt x="4384" y="754"/>
                </a:cubicBezTo>
                <a:lnTo>
                  <a:pt x="4384" y="6021"/>
                </a:lnTo>
                <a:lnTo>
                  <a:pt x="0" y="7526"/>
                </a:lnTo>
                <a:lnTo>
                  <a:pt x="4384" y="9030"/>
                </a:lnTo>
                <a:lnTo>
                  <a:pt x="4384" y="20849"/>
                </a:lnTo>
                <a:cubicBezTo>
                  <a:pt x="4384" y="21265"/>
                  <a:pt x="4877" y="21600"/>
                  <a:pt x="5482" y="21600"/>
                </a:cubicBezTo>
                <a:lnTo>
                  <a:pt x="20502" y="21600"/>
                </a:lnTo>
                <a:cubicBezTo>
                  <a:pt x="21108" y="21600"/>
                  <a:pt x="21600" y="21265"/>
                  <a:pt x="21600" y="20849"/>
                </a:cubicBezTo>
                <a:lnTo>
                  <a:pt x="21600" y="754"/>
                </a:lnTo>
                <a:cubicBezTo>
                  <a:pt x="21600" y="338"/>
                  <a:pt x="21108" y="0"/>
                  <a:pt x="20502" y="0"/>
                </a:cubicBezTo>
                <a:lnTo>
                  <a:pt x="5482" y="0"/>
                </a:lnTo>
                <a:close/>
              </a:path>
            </a:pathLst>
          </a:custGeom>
          <a:solidFill>
            <a:schemeClr val="accent4">
              <a:hueOff val="-1109302"/>
              <a:lumOff val="-647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7" name="Проводим…"/>
          <p:cNvSpPr txBox="1"/>
          <p:nvPr/>
        </p:nvSpPr>
        <p:spPr>
          <a:xfrm>
            <a:off x="736886" y="3879036"/>
            <a:ext cx="3226919" cy="156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>
                <a:latin typeface="Gals"/>
                <a:ea typeface="Gals"/>
                <a:cs typeface="Gals"/>
                <a:sym typeface="Gals"/>
              </a:defRPr>
            </a:pPr>
            <a:r>
              <a:t>Проводим </a:t>
            </a:r>
          </a:p>
          <a:p>
            <a:pPr>
              <a:defRPr>
                <a:latin typeface="Gals"/>
                <a:ea typeface="Gals"/>
                <a:cs typeface="Gals"/>
                <a:sym typeface="Gals"/>
              </a:defRPr>
            </a:pPr>
            <a:r>
              <a:t>исследования, </a:t>
            </a:r>
          </a:p>
          <a:p>
            <a:pPr>
              <a:defRPr>
                <a:latin typeface="Gals"/>
                <a:ea typeface="Gals"/>
                <a:cs typeface="Gals"/>
                <a:sym typeface="Gals"/>
              </a:defRPr>
            </a:pPr>
            <a:r>
              <a:t>круглые столы,</a:t>
            </a:r>
          </a:p>
          <a:p>
            <a:pPr>
              <a:defRPr>
                <a:latin typeface="Gals"/>
                <a:ea typeface="Gals"/>
                <a:cs typeface="Gals"/>
                <a:sym typeface="Gals"/>
              </a:defRPr>
            </a:pPr>
            <a:r>
              <a:t>даём рекомендации</a:t>
            </a:r>
          </a:p>
        </p:txBody>
      </p:sp>
      <p:sp>
        <p:nvSpPr>
          <p:cNvPr id="188" name="Работаем…"/>
          <p:cNvSpPr txBox="1"/>
          <p:nvPr/>
        </p:nvSpPr>
        <p:spPr>
          <a:xfrm>
            <a:off x="5767057" y="2701287"/>
            <a:ext cx="1901648" cy="695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Работаем </a:t>
            </a:r>
          </a:p>
          <a:p>
            <a:pPr>
              <a:defRPr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с бизнесом:</a:t>
            </a:r>
          </a:p>
        </p:txBody>
      </p:sp>
      <p:sp>
        <p:nvSpPr>
          <p:cNvPr id="189" name="Соорганизуем Форум по управлению интернетом и другие мероприятия"/>
          <p:cNvSpPr txBox="1"/>
          <p:nvPr/>
        </p:nvSpPr>
        <p:spPr>
          <a:xfrm>
            <a:off x="4718460" y="4009387"/>
            <a:ext cx="3493520" cy="130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Соорганизуем Форум по управлению интернетом и другие мероприятия</a:t>
            </a:r>
          </a:p>
        </p:txBody>
      </p:sp>
      <p:sp>
        <p:nvSpPr>
          <p:cNvPr id="190" name="Работаем…"/>
          <p:cNvSpPr txBox="1"/>
          <p:nvPr/>
        </p:nvSpPr>
        <p:spPr>
          <a:xfrm>
            <a:off x="9712693" y="2701287"/>
            <a:ext cx="2163776" cy="695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Работаем </a:t>
            </a:r>
          </a:p>
          <a:p>
            <a:pPr>
              <a:defRPr>
                <a:solidFill>
                  <a:srgbClr val="000000"/>
                </a:solidFill>
                <a:latin typeface="Gals"/>
                <a:ea typeface="Gals"/>
                <a:cs typeface="Gals"/>
                <a:sym typeface="Gals"/>
              </a:defRPr>
            </a:pPr>
            <a:r>
              <a:t>с обществом:</a:t>
            </a:r>
          </a:p>
        </p:txBody>
      </p:sp>
      <p:sp>
        <p:nvSpPr>
          <p:cNvPr id="191" name="Callout"/>
          <p:cNvSpPr/>
          <p:nvPr/>
        </p:nvSpPr>
        <p:spPr>
          <a:xfrm rot="5400000">
            <a:off x="9436010" y="2862782"/>
            <a:ext cx="2287985" cy="3344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00" y="0"/>
                </a:moveTo>
                <a:cubicBezTo>
                  <a:pt x="4893" y="0"/>
                  <a:pt x="4399" y="338"/>
                  <a:pt x="4399" y="754"/>
                </a:cubicBezTo>
                <a:lnTo>
                  <a:pt x="4399" y="6021"/>
                </a:lnTo>
                <a:lnTo>
                  <a:pt x="0" y="7526"/>
                </a:lnTo>
                <a:lnTo>
                  <a:pt x="4399" y="9030"/>
                </a:lnTo>
                <a:lnTo>
                  <a:pt x="4399" y="20849"/>
                </a:lnTo>
                <a:cubicBezTo>
                  <a:pt x="4399" y="21265"/>
                  <a:pt x="4893" y="21600"/>
                  <a:pt x="5500" y="21600"/>
                </a:cubicBezTo>
                <a:lnTo>
                  <a:pt x="20498" y="21600"/>
                </a:lnTo>
                <a:cubicBezTo>
                  <a:pt x="21106" y="21600"/>
                  <a:pt x="21600" y="21265"/>
                  <a:pt x="21600" y="20849"/>
                </a:cubicBezTo>
                <a:lnTo>
                  <a:pt x="21600" y="754"/>
                </a:lnTo>
                <a:cubicBezTo>
                  <a:pt x="21600" y="338"/>
                  <a:pt x="21106" y="0"/>
                  <a:pt x="20498" y="0"/>
                </a:cubicBezTo>
                <a:lnTo>
                  <a:pt x="5500" y="0"/>
                </a:lnTo>
                <a:close/>
              </a:path>
            </a:pathLst>
          </a:custGeom>
          <a:solidFill>
            <a:schemeClr val="accent4">
              <a:hueOff val="-1109302"/>
              <a:lumOff val="-647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2" name="Делаем ивенты, распространяем памятки, переводим тексты"/>
          <p:cNvSpPr txBox="1"/>
          <p:nvPr/>
        </p:nvSpPr>
        <p:spPr>
          <a:xfrm>
            <a:off x="8833242" y="4009387"/>
            <a:ext cx="3493520" cy="130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Gals"/>
                <a:ea typeface="Gals"/>
                <a:cs typeface="Gals"/>
                <a:sym typeface="Gals"/>
              </a:defRPr>
            </a:lvl1pPr>
          </a:lstStyle>
          <a:p>
            <a:r>
              <a:t>Делаем ивенты, распространяем памятки, переводим тексты</a:t>
            </a:r>
          </a:p>
        </p:txBody>
      </p:sp>
      <p:pic>
        <p:nvPicPr>
          <p:cNvPr id="193" name="privacy-day-x1200.png" descr="privacy-day-x1200.png"/>
          <p:cNvPicPr>
            <a:picLocks noChangeAspect="1"/>
          </p:cNvPicPr>
          <p:nvPr/>
        </p:nvPicPr>
        <p:blipFill>
          <a:blip r:embed="rId5">
            <a:extLst/>
          </a:blip>
          <a:srcRect l="4915" t="4915" r="4915" b="4915"/>
          <a:stretch>
            <a:fillRect/>
          </a:stretch>
        </p:blipFill>
        <p:spPr>
          <a:xfrm>
            <a:off x="8907769" y="5590832"/>
            <a:ext cx="3344466" cy="17558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Group">
            <a:hlinkClick r:id="rId6"/>
          </p:cNvPr>
          <p:cNvGrpSpPr/>
          <p:nvPr/>
        </p:nvGrpSpPr>
        <p:grpSpPr>
          <a:xfrm>
            <a:off x="8907769" y="7323177"/>
            <a:ext cx="3344070" cy="1441947"/>
            <a:chOff x="0" y="0"/>
            <a:chExt cx="3344068" cy="1441946"/>
          </a:xfrm>
        </p:grpSpPr>
        <p:sp>
          <p:nvSpPr>
            <p:cNvPr id="194" name="Rectangle"/>
            <p:cNvSpPr/>
            <p:nvPr/>
          </p:nvSpPr>
          <p:spPr>
            <a:xfrm>
              <a:off x="0" y="0"/>
              <a:ext cx="3344069" cy="1441947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5" name="Отчёт с Дня…"/>
            <p:cNvSpPr txBox="1"/>
            <p:nvPr/>
          </p:nvSpPr>
          <p:spPr>
            <a:xfrm>
              <a:off x="23683" y="276923"/>
              <a:ext cx="3297099" cy="888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55600">
                <a:defRPr sz="2100">
                  <a:latin typeface="Gals"/>
                  <a:ea typeface="Gals"/>
                  <a:cs typeface="Gals"/>
                  <a:sym typeface="Gals"/>
                </a:defRPr>
              </a:pPr>
              <a:r>
                <a:t>Отчёт с Дня </a:t>
              </a:r>
            </a:p>
            <a:p>
              <a:pPr defTabSz="355600">
                <a:defRPr sz="2100">
                  <a:latin typeface="Gals"/>
                  <a:ea typeface="Gals"/>
                  <a:cs typeface="Gals"/>
                  <a:sym typeface="Gals"/>
                </a:defRPr>
              </a:pPr>
              <a:r>
                <a:t>персональных данных </a:t>
              </a:r>
            </a:p>
            <a:p>
              <a:pPr defTabSz="355600">
                <a:defRPr sz="2100">
                  <a:latin typeface="Gals"/>
                  <a:ea typeface="Gals"/>
                  <a:cs typeface="Gals"/>
                  <a:sym typeface="Gals"/>
                </a:defRPr>
              </a:pPr>
              <a:r>
                <a:t>(клик)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437</Words>
  <Application>Microsoft Macintosh PowerPoint</Application>
  <PresentationFormat>Custom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Gals</vt:lpstr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Human Constanta</vt:lpstr>
      <vt:lpstr>Human Constanta</vt:lpstr>
      <vt:lpstr>Права беженцев и мигрантов</vt:lpstr>
      <vt:lpstr>Миссия в Бресте</vt:lpstr>
      <vt:lpstr>PowerPoint Presentation</vt:lpstr>
      <vt:lpstr>Лаборатория цифровых свобод</vt:lpstr>
      <vt:lpstr>Лаборатория цифровых свобод</vt:lpstr>
      <vt:lpstr>Продвижение антидискриминации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Яна Гончарова</cp:lastModifiedBy>
  <cp:revision>2</cp:revision>
  <cp:lastPrinted>2018-11-16T10:54:22Z</cp:lastPrinted>
  <dcterms:modified xsi:type="dcterms:W3CDTF">2018-11-16T10:56:06Z</dcterms:modified>
</cp:coreProperties>
</file>